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8" r:id="rId3"/>
    <p:sldId id="259" r:id="rId4"/>
    <p:sldId id="260" r:id="rId5"/>
    <p:sldId id="266" r:id="rId6"/>
    <p:sldId id="257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14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899122807017543"/>
          <c:y val="0.13748775806009325"/>
          <c:w val="0.67470760233920302"/>
          <c:h val="0.506762631233600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EUR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66FF"/>
              </a:solidFill>
            </c:spPr>
            <c:extLst>
              <c:ext xmlns:c16="http://schemas.microsoft.com/office/drawing/2014/chart" uri="{C3380CC4-5D6E-409C-BE32-E72D297353CC}">
                <c16:uniqueId val="{00000000-B161-463D-9B01-99A2DC719640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B161-463D-9B01-99A2DC71964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B161-463D-9B01-99A2DC71964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B161-463D-9B01-99A2DC719640}"/>
              </c:ext>
            </c:extLst>
          </c:dPt>
          <c:dPt>
            <c:idx val="4"/>
            <c:bubble3D val="0"/>
            <c:spPr>
              <a:solidFill>
                <a:srgbClr val="FF9933"/>
              </a:solidFill>
            </c:spPr>
            <c:extLst>
              <c:ext xmlns:c16="http://schemas.microsoft.com/office/drawing/2014/chart" uri="{C3380CC4-5D6E-409C-BE32-E72D297353CC}">
                <c16:uniqueId val="{00000004-B161-463D-9B01-99A2DC719640}"/>
              </c:ext>
            </c:extLst>
          </c:dPt>
          <c:dLbls>
            <c:dLbl>
              <c:idx val="0"/>
              <c:layout>
                <c:manualLayout>
                  <c:x val="-7.2595777501496522E-3"/>
                  <c:y val="-8.21543140440778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61-463D-9B01-99A2DC719640}"/>
                </c:ext>
              </c:extLst>
            </c:dLbl>
            <c:dLbl>
              <c:idx val="2"/>
              <c:layout>
                <c:manualLayout>
                  <c:x val="1.6063625270525395E-2"/>
                  <c:y val="-4.3092530100404119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61-463D-9B01-99A2DC719640}"/>
                </c:ext>
              </c:extLst>
            </c:dLbl>
            <c:dLbl>
              <c:idx val="3"/>
              <c:layout>
                <c:manualLayout>
                  <c:x val="3.7106299212598427E-3"/>
                  <c:y val="-3.124984376952880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61-463D-9B01-99A2DC719640}"/>
                </c:ext>
              </c:extLst>
            </c:dLbl>
            <c:dLbl>
              <c:idx val="4"/>
              <c:layout>
                <c:manualLayout>
                  <c:x val="-9.7231431597366177E-2"/>
                  <c:y val="0.1197596662357503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61-463D-9B01-99A2DC71964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Tīklu vadlīnijas un kvalitātes nodrošināšanas sistēma</c:v>
                </c:pt>
                <c:pt idx="1">
                  <c:v>Veselības veicināšanas un profilakses pasākumi</c:v>
                </c:pt>
                <c:pt idx="2">
                  <c:v>Cilvēkresursu pieejamība reģionos</c:v>
                </c:pt>
                <c:pt idx="3">
                  <c:v>Tālākizglītība</c:v>
                </c:pt>
                <c:pt idx="4">
                  <c:v>Veselības infrastruktūra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4609777</c:v>
                </c:pt>
                <c:pt idx="1">
                  <c:v>55385196</c:v>
                </c:pt>
                <c:pt idx="2">
                  <c:v>9960103</c:v>
                </c:pt>
                <c:pt idx="3">
                  <c:v>22765950</c:v>
                </c:pt>
                <c:pt idx="4">
                  <c:v>194364718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61-463D-9B01-99A2DC719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2081572040337167"/>
          <c:y val="0.7608700591530535"/>
          <c:w val="0.64342266427222916"/>
          <c:h val="0.2391299408469463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600">
          <a:latin typeface="Cambria" pitchFamily="18" charset="0"/>
        </a:defRPr>
      </a:pPr>
      <a:endParaRPr lang="lv-LV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20800524934392E-2"/>
          <c:y val="7.3878465999752035E-2"/>
          <c:w val="0.6377582020997391"/>
          <c:h val="0.8698334315176748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Finansējums, EUR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9176-4B01-903C-F89F5F72FDE2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9176-4B01-903C-F89F5F72FDE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16 692 797
</a:t>
                    </a:r>
                    <a:r>
                      <a:rPr lang="en-US" b="1" dirty="0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76-4B01-903C-F89F5F72FD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38 692 397
</a:t>
                    </a:r>
                    <a:r>
                      <a:rPr lang="en-US" b="1" dirty="0"/>
                      <a:t>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76-4B01-903C-F89F5F72FD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Centralizētie pasākumi (SPKC)</c:v>
                </c:pt>
                <c:pt idx="1">
                  <c:v>Vietējie pasākumi  (NVO, pašvaldības, komersanti)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16692797</c:v>
                </c:pt>
                <c:pt idx="1">
                  <c:v>38692397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6-4B01-903C-F89F5F72F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1"/>
        <c:txPr>
          <a:bodyPr/>
          <a:lstStyle/>
          <a:p>
            <a:pPr algn="just">
              <a:defRPr/>
            </a:pPr>
            <a:endParaRPr lang="lv-LV"/>
          </a:p>
        </c:txPr>
      </c:legendEntry>
      <c:layout>
        <c:manualLayout>
          <c:xMode val="edge"/>
          <c:yMode val="edge"/>
          <c:x val="1.0416666666666666E-2"/>
          <c:y val="0.76055738944248541"/>
          <c:w val="0.86488353018372777"/>
          <c:h val="0.17726751589167791"/>
        </c:manualLayout>
      </c:layout>
      <c:overlay val="0"/>
      <c:txPr>
        <a:bodyPr/>
        <a:lstStyle/>
        <a:p>
          <a:pPr algn="l">
            <a:defRPr/>
          </a:pPr>
          <a:endParaRPr lang="lv-LV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Cambria" pitchFamily="18" charset="0"/>
        </a:defRPr>
      </a:pPr>
      <a:endParaRPr lang="lv-LV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0.02609</cdr:x>
      <cdr:y>0</cdr:y>
    </cdr:from>
    <cdr:to>
      <cdr:x>0.34061</cdr:x>
      <cdr:y>0.12181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226639" y="0"/>
          <a:ext cx="2732172" cy="5847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9pPr>
        </a:lstStyle>
        <a:p xmlns:a="http://schemas.openxmlformats.org/drawingml/2006/main">
          <a:pPr algn="ctr">
            <a:tabLst>
              <a:tab pos="3227388" algn="l"/>
            </a:tabLst>
          </a:pPr>
          <a:r>
            <a:rPr lang="lv-LV" sz="1600" dirty="0">
              <a:latin typeface="Cambria" pitchFamily="18" charset="0"/>
            </a:rPr>
            <a:t>Kopā pieejamais finansējums</a:t>
          </a:r>
        </a:p>
        <a:p xmlns:a="http://schemas.openxmlformats.org/drawingml/2006/main">
          <a:pPr algn="ctr">
            <a:tabLst>
              <a:tab pos="3227388" algn="l"/>
            </a:tabLst>
          </a:pPr>
          <a:r>
            <a:rPr lang="lv-LV" sz="1600" b="1" dirty="0">
              <a:solidFill>
                <a:srgbClr val="C00000"/>
              </a:solidFill>
              <a:latin typeface="Cambria" pitchFamily="18" charset="0"/>
            </a:rPr>
            <a:t>287 085 718 EUR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0.56962</cdr:x>
      <cdr:y>0.19261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0" y="0"/>
          <a:ext cx="3472404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9pPr>
        </a:lstStyle>
        <a:p xmlns:a="http://schemas.openxmlformats.org/drawingml/2006/main">
          <a:pPr algn="ctr">
            <a:tabLst>
              <a:tab pos="3227388" algn="l"/>
            </a:tabLst>
          </a:pPr>
          <a:r>
            <a:rPr lang="lv-LV" b="1" dirty="0">
              <a:latin typeface="Cambria" pitchFamily="18" charset="0"/>
            </a:rPr>
            <a:t>Kopā pieejamais finansējums</a:t>
          </a:r>
        </a:p>
        <a:p xmlns:a="http://schemas.openxmlformats.org/drawingml/2006/main">
          <a:pPr algn="ctr">
            <a:tabLst>
              <a:tab pos="3227388" algn="l"/>
            </a:tabLst>
          </a:pPr>
          <a:r>
            <a:rPr lang="en-US" b="1" dirty="0">
              <a:solidFill>
                <a:srgbClr val="C00000"/>
              </a:solidFill>
              <a:latin typeface="Cambria" pitchFamily="18" charset="0"/>
            </a:rPr>
            <a:t>55 385 196</a:t>
          </a:r>
          <a:r>
            <a:rPr lang="lv-LV" b="1" dirty="0">
              <a:solidFill>
                <a:srgbClr val="C00000"/>
              </a:solidFill>
              <a:latin typeface="Cambria" pitchFamily="18" charset="0"/>
            </a:rPr>
            <a:t> EUR</a:t>
          </a:r>
        </a:p>
        <a:p xmlns:a="http://schemas.openxmlformats.org/drawingml/2006/main">
          <a:endParaRPr lang="lv-LV" dirty="0">
            <a:latin typeface="Cambria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1"/>
            <a:ext cx="5036843" cy="4166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12192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52937"/>
            <a:ext cx="10363200" cy="1470023"/>
          </a:xfrm>
        </p:spPr>
        <p:txBody>
          <a:bodyPr>
            <a:normAutofit/>
          </a:bodyPr>
          <a:lstStyle>
            <a:lvl1pPr algn="ctr">
              <a:defRPr sz="3600" b="1"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6072336"/>
            <a:ext cx="85344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0"/>
            <a:ext cx="2133600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sz="1800"/>
          </a:p>
        </p:txBody>
      </p:sp>
      <p:pic>
        <p:nvPicPr>
          <p:cNvPr id="7" name="Picture 2" descr="http://www.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419600"/>
            <a:ext cx="9093200" cy="1409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967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q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597E-F7B0-4176-98EB-16650AC6D4D7}" type="datetimeFigureOut">
              <a:rPr lang="lv-LV" smtClean="0"/>
              <a:t>11.09.2017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AB1B-B1DD-4834-BCE8-C5173B6EC81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784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21" y="1"/>
            <a:ext cx="2348991" cy="19577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74643"/>
            <a:ext cx="91440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9"/>
            <a:ext cx="109728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560597E-F7B0-4176-98EB-16650AC6D4D7}" type="datetimeFigureOut">
              <a:rPr lang="lv-LV" smtClean="0"/>
              <a:t>11.09.2017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70"/>
            <a:ext cx="3860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B8A5AB1B-B1DD-4834-BCE8-C5173B6EC81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185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r" defTabSz="939575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SAM 9.2.4. – Veselības veicināšana un slimību profilakse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257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SPKC projekts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b="1" dirty="0"/>
              <a:t>Projekta ieviešanas progress:</a:t>
            </a:r>
            <a:endParaRPr lang="lv-LV" dirty="0"/>
          </a:p>
          <a:p>
            <a:pPr lvl="1"/>
            <a:r>
              <a:rPr lang="lv-LV" dirty="0"/>
              <a:t>Kopumā projekta ietvaros plānoti 16 iepirkumi, no kuriem 11 iepirkumi pabeigti, no tiem 5 ir noslēgti līgumi, savukārt, pārējie seši līgumi tiks noslēgti 08.09.2017. un 13.09.2017; </a:t>
            </a:r>
          </a:p>
          <a:p>
            <a:pPr lvl="1"/>
            <a:r>
              <a:rPr lang="lv-LV" dirty="0"/>
              <a:t>Š.g. novembrī pašvaldībās plānots uzsākt pirmos veselības veicināšanas pasākumus:</a:t>
            </a:r>
          </a:p>
          <a:p>
            <a:pPr lvl="1"/>
            <a:r>
              <a:rPr lang="lv-LV" dirty="0"/>
              <a:t>Līdz 21.09.2017. SPKC plāno nodot pašvaldībām pārvietojamos informatīvos </a:t>
            </a:r>
            <a:r>
              <a:rPr lang="lv-LV" i="1" dirty="0" err="1"/>
              <a:t>Roll-Up</a:t>
            </a:r>
            <a:r>
              <a:rPr lang="lv-LV" dirty="0"/>
              <a:t> stendus – plakātus.</a:t>
            </a:r>
          </a:p>
          <a:p>
            <a:endParaRPr lang="lv-LV" b="1" dirty="0"/>
          </a:p>
          <a:p>
            <a:r>
              <a:rPr lang="lv-LV" b="1" dirty="0"/>
              <a:t>Pašvaldības, kuru projekti tika atsaukti, pārtraukti vai noraidīti 9: </a:t>
            </a:r>
            <a:r>
              <a:rPr lang="lv-LV" dirty="0"/>
              <a:t>Engures, Baldones, Krimuldas, Salacgrīvas, Sējas, Aizputes, Dundagas, Mālpils un Nīcas novada pašvaldības</a:t>
            </a:r>
          </a:p>
        </p:txBody>
      </p:sp>
    </p:spTree>
    <p:extLst>
      <p:ext uri="{BB962C8B-B14F-4D97-AF65-F5344CB8AC3E}">
        <p14:creationId xmlns:p14="http://schemas.microsoft.com/office/powerpoint/2010/main" val="380654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Paldies par uzmanību!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3657600" cy="196850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5943600"/>
            <a:ext cx="9036496" cy="685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lv-LV" sz="1600" dirty="0">
                <a:solidFill>
                  <a:schemeClr val="tx1"/>
                </a:solidFill>
              </a:rPr>
              <a:t>Jevgenijs Blaževičs; tālr. 67876046; e-pasts: </a:t>
            </a:r>
            <a:r>
              <a:rPr lang="lv-LV" sz="1600" dirty="0" err="1">
                <a:solidFill>
                  <a:schemeClr val="tx1"/>
                </a:solidFill>
              </a:rPr>
              <a:t>Jevgenijs.Blazevics@vm.gov.lv</a:t>
            </a:r>
            <a:endParaRPr lang="lv-LV" sz="1600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lv-LV" sz="1600" dirty="0">
                <a:solidFill>
                  <a:schemeClr val="tx1"/>
                </a:solidFill>
              </a:rPr>
              <a:t>Agnese </a:t>
            </a:r>
            <a:r>
              <a:rPr lang="lv-LV" sz="1600" dirty="0" err="1">
                <a:solidFill>
                  <a:schemeClr val="tx1"/>
                </a:solidFill>
              </a:rPr>
              <a:t>Tomsone</a:t>
            </a:r>
            <a:r>
              <a:rPr lang="lv-LV" sz="1600" dirty="0">
                <a:solidFill>
                  <a:schemeClr val="tx1"/>
                </a:solidFill>
              </a:rPr>
              <a:t>; tālr. 67876181; e-pasts: </a:t>
            </a:r>
            <a:r>
              <a:rPr lang="lv-LV" sz="1600" dirty="0" err="1">
                <a:solidFill>
                  <a:schemeClr val="tx1"/>
                </a:solidFill>
              </a:rPr>
              <a:t>Agnese.Tomsone@vm.gov.lv</a:t>
            </a:r>
            <a:endParaRPr lang="lv-LV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7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r"/>
            <a:r>
              <a:rPr lang="lv-LV" sz="2400" dirty="0">
                <a:cs typeface="Times New Roman" pitchFamily="18" charset="0"/>
              </a:rPr>
              <a:t>Finansējums veselības nozarei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/>
          </p:nvPr>
        </p:nvGraphicFramePr>
        <p:xfrm>
          <a:off x="1820340" y="1438564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r"/>
            <a:r>
              <a:rPr lang="lv-LV" sz="2400" dirty="0">
                <a:cs typeface="Times New Roman" pitchFamily="18" charset="0"/>
              </a:rPr>
              <a:t>Veselības veicināšana un slimību profilakse</a:t>
            </a:r>
            <a:endParaRPr lang="en-US" sz="2400" dirty="0"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209800" y="1371600"/>
          <a:ext cx="6096000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81800" y="1556793"/>
            <a:ext cx="3922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>
                <a:latin typeface="Cambria" pitchFamily="18" charset="0"/>
              </a:rPr>
              <a:t>Atbalstāmās darbības:</a:t>
            </a: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plāna izstrāde</a:t>
            </a: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slimību profilakse</a:t>
            </a: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sociālais marketings</a:t>
            </a:r>
          </a:p>
          <a:p>
            <a:pPr marL="177800" indent="-177800">
              <a:buFontTx/>
              <a:buChar char="-"/>
            </a:pPr>
            <a:r>
              <a:rPr lang="lv-LV" sz="1600" dirty="0" err="1">
                <a:latin typeface="Cambria" pitchFamily="18" charset="0"/>
              </a:rPr>
              <a:t>mērķintervences</a:t>
            </a:r>
            <a:endParaRPr lang="lv-LV" sz="1600" dirty="0">
              <a:latin typeface="Cambria" pitchFamily="18" charset="0"/>
            </a:endParaRP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vietējie pasākumi</a:t>
            </a: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monitoringa sistēma</a:t>
            </a:r>
          </a:p>
          <a:p>
            <a:pPr marL="177800" indent="-177800">
              <a:buFontTx/>
              <a:buChar char="-"/>
            </a:pPr>
            <a:r>
              <a:rPr lang="lv-LV" sz="1600" dirty="0">
                <a:latin typeface="Cambria" pitchFamily="18" charset="0"/>
              </a:rPr>
              <a:t>sabiedrības veselības pētījumi</a:t>
            </a:r>
          </a:p>
          <a:p>
            <a:pPr marL="177800" indent="-177800">
              <a:buFontTx/>
              <a:buChar char="-"/>
            </a:pPr>
            <a:endParaRPr lang="lv-LV" sz="1600" dirty="0">
              <a:latin typeface="Cambria" pitchFamily="18" charset="0"/>
            </a:endParaRPr>
          </a:p>
          <a:p>
            <a:pPr marL="177800" indent="-177800"/>
            <a:endParaRPr lang="lv-LV" sz="1600" dirty="0">
              <a:latin typeface="Cambria" pitchFamily="18" charset="0"/>
            </a:endParaRPr>
          </a:p>
        </p:txBody>
      </p:sp>
      <p:sp>
        <p:nvSpPr>
          <p:cNvPr id="8" name="Slide Number Placeholder 11"/>
          <p:cNvSpPr txBox="1">
            <a:spLocks/>
          </p:cNvSpPr>
          <p:nvPr/>
        </p:nvSpPr>
        <p:spPr>
          <a:xfrm>
            <a:off x="8153400" y="6356370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/>
          <a:p>
            <a:pPr algn="r" defTabSz="939575">
              <a:defRPr/>
            </a:pPr>
            <a:r>
              <a:rPr lang="lv-LV" sz="1000"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fld id="{B6F15528-21DE-4FAA-801E-634DDDAF4B2B}" type="slidenum"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pPr algn="r" defTabSz="939575">
                <a:defRPr/>
              </a:pPr>
              <a:t>3</a:t>
            </a:fld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6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lakecountyohio.gov/portals/41/presenta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4038599"/>
            <a:ext cx="2819400" cy="2819401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1676401" y="1490324"/>
            <a:ext cx="8762999" cy="1028610"/>
            <a:chOff x="152400" y="1490324"/>
            <a:chExt cx="8762999" cy="1028610"/>
          </a:xfrm>
        </p:grpSpPr>
        <p:sp>
          <p:nvSpPr>
            <p:cNvPr id="10" name="Freeform 9"/>
            <p:cNvSpPr/>
            <p:nvPr/>
          </p:nvSpPr>
          <p:spPr>
            <a:xfrm>
              <a:off x="152400" y="1652684"/>
              <a:ext cx="8762999" cy="866250"/>
            </a:xfrm>
            <a:custGeom>
              <a:avLst/>
              <a:gdLst>
                <a:gd name="connsiteX0" fmla="*/ 0 w 8762999"/>
                <a:gd name="connsiteY0" fmla="*/ 0 h 866250"/>
                <a:gd name="connsiteX1" fmla="*/ 8762999 w 8762999"/>
                <a:gd name="connsiteY1" fmla="*/ 0 h 866250"/>
                <a:gd name="connsiteX2" fmla="*/ 8762999 w 8762999"/>
                <a:gd name="connsiteY2" fmla="*/ 866250 h 866250"/>
                <a:gd name="connsiteX3" fmla="*/ 0 w 8762999"/>
                <a:gd name="connsiteY3" fmla="*/ 866250 h 866250"/>
                <a:gd name="connsiteX4" fmla="*/ 0 w 8762999"/>
                <a:gd name="connsiteY4" fmla="*/ 0 h 86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2999" h="866250">
                  <a:moveTo>
                    <a:pt x="0" y="0"/>
                  </a:moveTo>
                  <a:lnTo>
                    <a:pt x="8762999" y="0"/>
                  </a:lnTo>
                  <a:lnTo>
                    <a:pt x="8762999" y="866250"/>
                  </a:lnTo>
                  <a:lnTo>
                    <a:pt x="0" y="8662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0106" tIns="180000" rIns="360000" bIns="3600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Uzlabot pieejamību veselības veicināšanas un slimību profilakses pakalpojumiem visiem Latvijas iedzīvotājiem, jo īpaši teritoriālās, nabadzības un sociālās atstumtības riskam pakļautajiem iedzīvotājiem, īstenojot vietēja mēroga pasākumus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90550" y="1490324"/>
              <a:ext cx="6134100" cy="324720"/>
            </a:xfrm>
            <a:custGeom>
              <a:avLst/>
              <a:gdLst>
                <a:gd name="connsiteX0" fmla="*/ 0 w 6134100"/>
                <a:gd name="connsiteY0" fmla="*/ 54121 h 324720"/>
                <a:gd name="connsiteX1" fmla="*/ 15852 w 6134100"/>
                <a:gd name="connsiteY1" fmla="*/ 15852 h 324720"/>
                <a:gd name="connsiteX2" fmla="*/ 54121 w 6134100"/>
                <a:gd name="connsiteY2" fmla="*/ 0 h 324720"/>
                <a:gd name="connsiteX3" fmla="*/ 6079979 w 6134100"/>
                <a:gd name="connsiteY3" fmla="*/ 0 h 324720"/>
                <a:gd name="connsiteX4" fmla="*/ 6118248 w 6134100"/>
                <a:gd name="connsiteY4" fmla="*/ 15852 h 324720"/>
                <a:gd name="connsiteX5" fmla="*/ 6134100 w 6134100"/>
                <a:gd name="connsiteY5" fmla="*/ 54121 h 324720"/>
                <a:gd name="connsiteX6" fmla="*/ 6134100 w 6134100"/>
                <a:gd name="connsiteY6" fmla="*/ 270599 h 324720"/>
                <a:gd name="connsiteX7" fmla="*/ 6118248 w 6134100"/>
                <a:gd name="connsiteY7" fmla="*/ 308868 h 324720"/>
                <a:gd name="connsiteX8" fmla="*/ 6079979 w 6134100"/>
                <a:gd name="connsiteY8" fmla="*/ 324720 h 324720"/>
                <a:gd name="connsiteX9" fmla="*/ 54121 w 6134100"/>
                <a:gd name="connsiteY9" fmla="*/ 324720 h 324720"/>
                <a:gd name="connsiteX10" fmla="*/ 15852 w 6134100"/>
                <a:gd name="connsiteY10" fmla="*/ 308868 h 324720"/>
                <a:gd name="connsiteX11" fmla="*/ 0 w 6134100"/>
                <a:gd name="connsiteY11" fmla="*/ 270599 h 324720"/>
                <a:gd name="connsiteX12" fmla="*/ 0 w 6134100"/>
                <a:gd name="connsiteY12" fmla="*/ 54121 h 32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34100" h="324720">
                  <a:moveTo>
                    <a:pt x="0" y="54121"/>
                  </a:moveTo>
                  <a:cubicBezTo>
                    <a:pt x="0" y="39767"/>
                    <a:pt x="5702" y="26001"/>
                    <a:pt x="15852" y="15852"/>
                  </a:cubicBezTo>
                  <a:cubicBezTo>
                    <a:pt x="26002" y="5702"/>
                    <a:pt x="39768" y="0"/>
                    <a:pt x="54121" y="0"/>
                  </a:cubicBezTo>
                  <a:lnTo>
                    <a:pt x="6079979" y="0"/>
                  </a:lnTo>
                  <a:cubicBezTo>
                    <a:pt x="6094333" y="0"/>
                    <a:pt x="6108099" y="5702"/>
                    <a:pt x="6118248" y="15852"/>
                  </a:cubicBezTo>
                  <a:cubicBezTo>
                    <a:pt x="6128398" y="26002"/>
                    <a:pt x="6134100" y="39768"/>
                    <a:pt x="6134100" y="54121"/>
                  </a:cubicBezTo>
                  <a:lnTo>
                    <a:pt x="6134100" y="270599"/>
                  </a:lnTo>
                  <a:cubicBezTo>
                    <a:pt x="6134100" y="284953"/>
                    <a:pt x="6128398" y="298719"/>
                    <a:pt x="6118248" y="308868"/>
                  </a:cubicBezTo>
                  <a:cubicBezTo>
                    <a:pt x="6108098" y="319018"/>
                    <a:pt x="6094332" y="324720"/>
                    <a:pt x="6079979" y="324720"/>
                  </a:cubicBezTo>
                  <a:lnTo>
                    <a:pt x="54121" y="324720"/>
                  </a:lnTo>
                  <a:cubicBezTo>
                    <a:pt x="39767" y="324720"/>
                    <a:pt x="26001" y="319018"/>
                    <a:pt x="15852" y="308868"/>
                  </a:cubicBezTo>
                  <a:cubicBezTo>
                    <a:pt x="5702" y="298718"/>
                    <a:pt x="0" y="284952"/>
                    <a:pt x="0" y="270599"/>
                  </a:cubicBezTo>
                  <a:lnTo>
                    <a:pt x="0" y="5412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706" tIns="15852" rIns="247706" bIns="15852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Mērķis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676401" y="2578335"/>
            <a:ext cx="8762999" cy="855361"/>
            <a:chOff x="152400" y="2578334"/>
            <a:chExt cx="8762999" cy="855361"/>
          </a:xfrm>
        </p:grpSpPr>
        <p:sp>
          <p:nvSpPr>
            <p:cNvPr id="12" name="Freeform 11"/>
            <p:cNvSpPr/>
            <p:nvPr/>
          </p:nvSpPr>
          <p:spPr>
            <a:xfrm>
              <a:off x="152400" y="2740695"/>
              <a:ext cx="8762999" cy="693000"/>
            </a:xfrm>
            <a:custGeom>
              <a:avLst/>
              <a:gdLst>
                <a:gd name="connsiteX0" fmla="*/ 0 w 8762999"/>
                <a:gd name="connsiteY0" fmla="*/ 0 h 693000"/>
                <a:gd name="connsiteX1" fmla="*/ 8762999 w 8762999"/>
                <a:gd name="connsiteY1" fmla="*/ 0 h 693000"/>
                <a:gd name="connsiteX2" fmla="*/ 8762999 w 8762999"/>
                <a:gd name="connsiteY2" fmla="*/ 693000 h 693000"/>
                <a:gd name="connsiteX3" fmla="*/ 0 w 8762999"/>
                <a:gd name="connsiteY3" fmla="*/ 693000 h 693000"/>
                <a:gd name="connsiteX4" fmla="*/ 0 w 8762999"/>
                <a:gd name="connsiteY4" fmla="*/ 0 h 69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2999" h="693000">
                  <a:moveTo>
                    <a:pt x="0" y="0"/>
                  </a:moveTo>
                  <a:lnTo>
                    <a:pt x="8762999" y="0"/>
                  </a:lnTo>
                  <a:lnTo>
                    <a:pt x="8762999" y="693000"/>
                  </a:lnTo>
                  <a:lnTo>
                    <a:pt x="0" y="693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0106" tIns="180000" rIns="360000" bIns="3600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Nacionālā veselīgo pašvaldību tīkla dalībnieks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Slimību profilakses un kontroles centrs par pārējām pašvaldībām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90550" y="2578334"/>
              <a:ext cx="6134100" cy="324720"/>
            </a:xfrm>
            <a:custGeom>
              <a:avLst/>
              <a:gdLst>
                <a:gd name="connsiteX0" fmla="*/ 0 w 6134100"/>
                <a:gd name="connsiteY0" fmla="*/ 54121 h 324720"/>
                <a:gd name="connsiteX1" fmla="*/ 15852 w 6134100"/>
                <a:gd name="connsiteY1" fmla="*/ 15852 h 324720"/>
                <a:gd name="connsiteX2" fmla="*/ 54121 w 6134100"/>
                <a:gd name="connsiteY2" fmla="*/ 0 h 324720"/>
                <a:gd name="connsiteX3" fmla="*/ 6079979 w 6134100"/>
                <a:gd name="connsiteY3" fmla="*/ 0 h 324720"/>
                <a:gd name="connsiteX4" fmla="*/ 6118248 w 6134100"/>
                <a:gd name="connsiteY4" fmla="*/ 15852 h 324720"/>
                <a:gd name="connsiteX5" fmla="*/ 6134100 w 6134100"/>
                <a:gd name="connsiteY5" fmla="*/ 54121 h 324720"/>
                <a:gd name="connsiteX6" fmla="*/ 6134100 w 6134100"/>
                <a:gd name="connsiteY6" fmla="*/ 270599 h 324720"/>
                <a:gd name="connsiteX7" fmla="*/ 6118248 w 6134100"/>
                <a:gd name="connsiteY7" fmla="*/ 308868 h 324720"/>
                <a:gd name="connsiteX8" fmla="*/ 6079979 w 6134100"/>
                <a:gd name="connsiteY8" fmla="*/ 324720 h 324720"/>
                <a:gd name="connsiteX9" fmla="*/ 54121 w 6134100"/>
                <a:gd name="connsiteY9" fmla="*/ 324720 h 324720"/>
                <a:gd name="connsiteX10" fmla="*/ 15852 w 6134100"/>
                <a:gd name="connsiteY10" fmla="*/ 308868 h 324720"/>
                <a:gd name="connsiteX11" fmla="*/ 0 w 6134100"/>
                <a:gd name="connsiteY11" fmla="*/ 270599 h 324720"/>
                <a:gd name="connsiteX12" fmla="*/ 0 w 6134100"/>
                <a:gd name="connsiteY12" fmla="*/ 54121 h 32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34100" h="324720">
                  <a:moveTo>
                    <a:pt x="0" y="54121"/>
                  </a:moveTo>
                  <a:cubicBezTo>
                    <a:pt x="0" y="39767"/>
                    <a:pt x="5702" y="26001"/>
                    <a:pt x="15852" y="15852"/>
                  </a:cubicBezTo>
                  <a:cubicBezTo>
                    <a:pt x="26002" y="5702"/>
                    <a:pt x="39768" y="0"/>
                    <a:pt x="54121" y="0"/>
                  </a:cubicBezTo>
                  <a:lnTo>
                    <a:pt x="6079979" y="0"/>
                  </a:lnTo>
                  <a:cubicBezTo>
                    <a:pt x="6094333" y="0"/>
                    <a:pt x="6108099" y="5702"/>
                    <a:pt x="6118248" y="15852"/>
                  </a:cubicBezTo>
                  <a:cubicBezTo>
                    <a:pt x="6128398" y="26002"/>
                    <a:pt x="6134100" y="39768"/>
                    <a:pt x="6134100" y="54121"/>
                  </a:cubicBezTo>
                  <a:lnTo>
                    <a:pt x="6134100" y="270599"/>
                  </a:lnTo>
                  <a:cubicBezTo>
                    <a:pt x="6134100" y="284953"/>
                    <a:pt x="6128398" y="298719"/>
                    <a:pt x="6118248" y="308868"/>
                  </a:cubicBezTo>
                  <a:cubicBezTo>
                    <a:pt x="6108098" y="319018"/>
                    <a:pt x="6094332" y="324720"/>
                    <a:pt x="6079979" y="324720"/>
                  </a:cubicBezTo>
                  <a:lnTo>
                    <a:pt x="54121" y="324720"/>
                  </a:lnTo>
                  <a:cubicBezTo>
                    <a:pt x="39767" y="324720"/>
                    <a:pt x="26001" y="319018"/>
                    <a:pt x="15852" y="308868"/>
                  </a:cubicBezTo>
                  <a:cubicBezTo>
                    <a:pt x="5702" y="298718"/>
                    <a:pt x="0" y="284952"/>
                    <a:pt x="0" y="270599"/>
                  </a:cubicBezTo>
                  <a:lnTo>
                    <a:pt x="0" y="5412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706" tIns="15852" rIns="247706" bIns="15852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Finansējuma saņēmēji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76401" y="3493094"/>
            <a:ext cx="8762999" cy="1860210"/>
            <a:chOff x="152400" y="3493094"/>
            <a:chExt cx="8762999" cy="1860210"/>
          </a:xfrm>
        </p:grpSpPr>
        <p:sp>
          <p:nvSpPr>
            <p:cNvPr id="14" name="Freeform 13"/>
            <p:cNvSpPr/>
            <p:nvPr/>
          </p:nvSpPr>
          <p:spPr>
            <a:xfrm>
              <a:off x="152400" y="3655454"/>
              <a:ext cx="8762999" cy="1697850"/>
            </a:xfrm>
            <a:custGeom>
              <a:avLst/>
              <a:gdLst>
                <a:gd name="connsiteX0" fmla="*/ 0 w 8762999"/>
                <a:gd name="connsiteY0" fmla="*/ 0 h 1697850"/>
                <a:gd name="connsiteX1" fmla="*/ 8762999 w 8762999"/>
                <a:gd name="connsiteY1" fmla="*/ 0 h 1697850"/>
                <a:gd name="connsiteX2" fmla="*/ 8762999 w 8762999"/>
                <a:gd name="connsiteY2" fmla="*/ 1697850 h 1697850"/>
                <a:gd name="connsiteX3" fmla="*/ 0 w 8762999"/>
                <a:gd name="connsiteY3" fmla="*/ 1697850 h 1697850"/>
                <a:gd name="connsiteX4" fmla="*/ 0 w 8762999"/>
                <a:gd name="connsiteY4" fmla="*/ 0 h 169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2999" h="1697850">
                  <a:moveTo>
                    <a:pt x="0" y="0"/>
                  </a:moveTo>
                  <a:lnTo>
                    <a:pt x="8762999" y="0"/>
                  </a:lnTo>
                  <a:lnTo>
                    <a:pt x="8762999" y="1697850"/>
                  </a:lnTo>
                  <a:lnTo>
                    <a:pt x="0" y="1697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0106" tIns="180000" rIns="360000" bIns="3600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mērķa grupa ir visi Latvijas iedzīvotāji, jo īpaši :</a:t>
              </a:r>
            </a:p>
            <a:p>
              <a:pPr marL="342900" lvl="2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iedzīvotāji, kuri dzīvo ārpus pilsētām ar blīvumu zem 50 iedzīvotājiem uz km</a:t>
              </a:r>
              <a:r>
                <a:rPr lang="lv-LV" sz="1600" baseline="30000" dirty="0">
                  <a:latin typeface="Cambria" pitchFamily="18" charset="0"/>
                </a:rPr>
                <a:t>2</a:t>
              </a:r>
            </a:p>
            <a:p>
              <a:pPr marL="342900" lvl="2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trūcīgie un maznodrošinātie iedzīvotāji</a:t>
              </a:r>
            </a:p>
            <a:p>
              <a:pPr marL="342900" lvl="2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>
                  <a:latin typeface="Cambria" pitchFamily="18" charset="0"/>
                </a:rPr>
                <a:t>b</a:t>
              </a:r>
              <a:r>
                <a:rPr lang="lv-LV" sz="1600" dirty="0" err="1">
                  <a:latin typeface="Cambria" pitchFamily="18" charset="0"/>
                </a:rPr>
                <a:t>ezdarbnieki</a:t>
              </a:r>
              <a:r>
                <a:rPr lang="lv-LV" sz="1600" dirty="0">
                  <a:latin typeface="Cambria" pitchFamily="18" charset="0"/>
                </a:rPr>
                <a:t> un personas ar invaliditāti</a:t>
              </a:r>
            </a:p>
            <a:p>
              <a:pPr marL="342900" lvl="2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bērni un iedzīvotāji, kas vecāki par 54 gadiem</a:t>
              </a:r>
            </a:p>
            <a:p>
              <a:pPr marL="342900" lvl="2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pārējās riskam pakļautās iedzīvotāju grupas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90550" y="3493094"/>
              <a:ext cx="6134100" cy="324720"/>
            </a:xfrm>
            <a:custGeom>
              <a:avLst/>
              <a:gdLst>
                <a:gd name="connsiteX0" fmla="*/ 0 w 6134100"/>
                <a:gd name="connsiteY0" fmla="*/ 54121 h 324720"/>
                <a:gd name="connsiteX1" fmla="*/ 15852 w 6134100"/>
                <a:gd name="connsiteY1" fmla="*/ 15852 h 324720"/>
                <a:gd name="connsiteX2" fmla="*/ 54121 w 6134100"/>
                <a:gd name="connsiteY2" fmla="*/ 0 h 324720"/>
                <a:gd name="connsiteX3" fmla="*/ 6079979 w 6134100"/>
                <a:gd name="connsiteY3" fmla="*/ 0 h 324720"/>
                <a:gd name="connsiteX4" fmla="*/ 6118248 w 6134100"/>
                <a:gd name="connsiteY4" fmla="*/ 15852 h 324720"/>
                <a:gd name="connsiteX5" fmla="*/ 6134100 w 6134100"/>
                <a:gd name="connsiteY5" fmla="*/ 54121 h 324720"/>
                <a:gd name="connsiteX6" fmla="*/ 6134100 w 6134100"/>
                <a:gd name="connsiteY6" fmla="*/ 270599 h 324720"/>
                <a:gd name="connsiteX7" fmla="*/ 6118248 w 6134100"/>
                <a:gd name="connsiteY7" fmla="*/ 308868 h 324720"/>
                <a:gd name="connsiteX8" fmla="*/ 6079979 w 6134100"/>
                <a:gd name="connsiteY8" fmla="*/ 324720 h 324720"/>
                <a:gd name="connsiteX9" fmla="*/ 54121 w 6134100"/>
                <a:gd name="connsiteY9" fmla="*/ 324720 h 324720"/>
                <a:gd name="connsiteX10" fmla="*/ 15852 w 6134100"/>
                <a:gd name="connsiteY10" fmla="*/ 308868 h 324720"/>
                <a:gd name="connsiteX11" fmla="*/ 0 w 6134100"/>
                <a:gd name="connsiteY11" fmla="*/ 270599 h 324720"/>
                <a:gd name="connsiteX12" fmla="*/ 0 w 6134100"/>
                <a:gd name="connsiteY12" fmla="*/ 54121 h 32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34100" h="324720">
                  <a:moveTo>
                    <a:pt x="0" y="54121"/>
                  </a:moveTo>
                  <a:cubicBezTo>
                    <a:pt x="0" y="39767"/>
                    <a:pt x="5702" y="26001"/>
                    <a:pt x="15852" y="15852"/>
                  </a:cubicBezTo>
                  <a:cubicBezTo>
                    <a:pt x="26002" y="5702"/>
                    <a:pt x="39768" y="0"/>
                    <a:pt x="54121" y="0"/>
                  </a:cubicBezTo>
                  <a:lnTo>
                    <a:pt x="6079979" y="0"/>
                  </a:lnTo>
                  <a:cubicBezTo>
                    <a:pt x="6094333" y="0"/>
                    <a:pt x="6108099" y="5702"/>
                    <a:pt x="6118248" y="15852"/>
                  </a:cubicBezTo>
                  <a:cubicBezTo>
                    <a:pt x="6128398" y="26002"/>
                    <a:pt x="6134100" y="39768"/>
                    <a:pt x="6134100" y="54121"/>
                  </a:cubicBezTo>
                  <a:lnTo>
                    <a:pt x="6134100" y="270599"/>
                  </a:lnTo>
                  <a:cubicBezTo>
                    <a:pt x="6134100" y="284953"/>
                    <a:pt x="6128398" y="298719"/>
                    <a:pt x="6118248" y="308868"/>
                  </a:cubicBezTo>
                  <a:cubicBezTo>
                    <a:pt x="6108098" y="319018"/>
                    <a:pt x="6094332" y="324720"/>
                    <a:pt x="6079979" y="324720"/>
                  </a:cubicBezTo>
                  <a:lnTo>
                    <a:pt x="54121" y="324720"/>
                  </a:lnTo>
                  <a:cubicBezTo>
                    <a:pt x="39767" y="324720"/>
                    <a:pt x="26001" y="319018"/>
                    <a:pt x="15852" y="308868"/>
                  </a:cubicBezTo>
                  <a:cubicBezTo>
                    <a:pt x="5702" y="298718"/>
                    <a:pt x="0" y="284952"/>
                    <a:pt x="0" y="270599"/>
                  </a:cubicBezTo>
                  <a:lnTo>
                    <a:pt x="0" y="5412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706" tIns="15852" rIns="247706" bIns="15852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Mērķa grupa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676401" y="5412705"/>
            <a:ext cx="8762999" cy="595484"/>
            <a:chOff x="152400" y="5412705"/>
            <a:chExt cx="8762999" cy="595484"/>
          </a:xfrm>
        </p:grpSpPr>
        <p:sp>
          <p:nvSpPr>
            <p:cNvPr id="16" name="Freeform 15"/>
            <p:cNvSpPr/>
            <p:nvPr/>
          </p:nvSpPr>
          <p:spPr>
            <a:xfrm>
              <a:off x="152400" y="5575064"/>
              <a:ext cx="8762999" cy="433125"/>
            </a:xfrm>
            <a:custGeom>
              <a:avLst/>
              <a:gdLst>
                <a:gd name="connsiteX0" fmla="*/ 0 w 8762999"/>
                <a:gd name="connsiteY0" fmla="*/ 0 h 433125"/>
                <a:gd name="connsiteX1" fmla="*/ 8762999 w 8762999"/>
                <a:gd name="connsiteY1" fmla="*/ 0 h 433125"/>
                <a:gd name="connsiteX2" fmla="*/ 8762999 w 8762999"/>
                <a:gd name="connsiteY2" fmla="*/ 433125 h 433125"/>
                <a:gd name="connsiteX3" fmla="*/ 0 w 8762999"/>
                <a:gd name="connsiteY3" fmla="*/ 433125 h 433125"/>
                <a:gd name="connsiteX4" fmla="*/ 0 w 8762999"/>
                <a:gd name="connsiteY4" fmla="*/ 0 h 433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2999" h="433125">
                  <a:moveTo>
                    <a:pt x="0" y="0"/>
                  </a:moveTo>
                  <a:lnTo>
                    <a:pt x="8762999" y="0"/>
                  </a:lnTo>
                  <a:lnTo>
                    <a:pt x="8762999" y="433125"/>
                  </a:lnTo>
                  <a:lnTo>
                    <a:pt x="0" y="433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0106" tIns="180000" rIns="360000" bIns="3600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38 692 398 euro (tai skaitā 85% ESF un 15% valsts budžets)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90550" y="5412705"/>
              <a:ext cx="6134100" cy="324720"/>
            </a:xfrm>
            <a:custGeom>
              <a:avLst/>
              <a:gdLst>
                <a:gd name="connsiteX0" fmla="*/ 0 w 6134100"/>
                <a:gd name="connsiteY0" fmla="*/ 54121 h 324720"/>
                <a:gd name="connsiteX1" fmla="*/ 15852 w 6134100"/>
                <a:gd name="connsiteY1" fmla="*/ 15852 h 324720"/>
                <a:gd name="connsiteX2" fmla="*/ 54121 w 6134100"/>
                <a:gd name="connsiteY2" fmla="*/ 0 h 324720"/>
                <a:gd name="connsiteX3" fmla="*/ 6079979 w 6134100"/>
                <a:gd name="connsiteY3" fmla="*/ 0 h 324720"/>
                <a:gd name="connsiteX4" fmla="*/ 6118248 w 6134100"/>
                <a:gd name="connsiteY4" fmla="*/ 15852 h 324720"/>
                <a:gd name="connsiteX5" fmla="*/ 6134100 w 6134100"/>
                <a:gd name="connsiteY5" fmla="*/ 54121 h 324720"/>
                <a:gd name="connsiteX6" fmla="*/ 6134100 w 6134100"/>
                <a:gd name="connsiteY6" fmla="*/ 270599 h 324720"/>
                <a:gd name="connsiteX7" fmla="*/ 6118248 w 6134100"/>
                <a:gd name="connsiteY7" fmla="*/ 308868 h 324720"/>
                <a:gd name="connsiteX8" fmla="*/ 6079979 w 6134100"/>
                <a:gd name="connsiteY8" fmla="*/ 324720 h 324720"/>
                <a:gd name="connsiteX9" fmla="*/ 54121 w 6134100"/>
                <a:gd name="connsiteY9" fmla="*/ 324720 h 324720"/>
                <a:gd name="connsiteX10" fmla="*/ 15852 w 6134100"/>
                <a:gd name="connsiteY10" fmla="*/ 308868 h 324720"/>
                <a:gd name="connsiteX11" fmla="*/ 0 w 6134100"/>
                <a:gd name="connsiteY11" fmla="*/ 270599 h 324720"/>
                <a:gd name="connsiteX12" fmla="*/ 0 w 6134100"/>
                <a:gd name="connsiteY12" fmla="*/ 54121 h 32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34100" h="324720">
                  <a:moveTo>
                    <a:pt x="0" y="54121"/>
                  </a:moveTo>
                  <a:cubicBezTo>
                    <a:pt x="0" y="39767"/>
                    <a:pt x="5702" y="26001"/>
                    <a:pt x="15852" y="15852"/>
                  </a:cubicBezTo>
                  <a:cubicBezTo>
                    <a:pt x="26002" y="5702"/>
                    <a:pt x="39768" y="0"/>
                    <a:pt x="54121" y="0"/>
                  </a:cubicBezTo>
                  <a:lnTo>
                    <a:pt x="6079979" y="0"/>
                  </a:lnTo>
                  <a:cubicBezTo>
                    <a:pt x="6094333" y="0"/>
                    <a:pt x="6108099" y="5702"/>
                    <a:pt x="6118248" y="15852"/>
                  </a:cubicBezTo>
                  <a:cubicBezTo>
                    <a:pt x="6128398" y="26002"/>
                    <a:pt x="6134100" y="39768"/>
                    <a:pt x="6134100" y="54121"/>
                  </a:cubicBezTo>
                  <a:lnTo>
                    <a:pt x="6134100" y="270599"/>
                  </a:lnTo>
                  <a:cubicBezTo>
                    <a:pt x="6134100" y="284953"/>
                    <a:pt x="6128398" y="298719"/>
                    <a:pt x="6118248" y="308868"/>
                  </a:cubicBezTo>
                  <a:cubicBezTo>
                    <a:pt x="6108098" y="319018"/>
                    <a:pt x="6094332" y="324720"/>
                    <a:pt x="6079979" y="324720"/>
                  </a:cubicBezTo>
                  <a:lnTo>
                    <a:pt x="54121" y="324720"/>
                  </a:lnTo>
                  <a:cubicBezTo>
                    <a:pt x="39767" y="324720"/>
                    <a:pt x="26001" y="319018"/>
                    <a:pt x="15852" y="308868"/>
                  </a:cubicBezTo>
                  <a:cubicBezTo>
                    <a:pt x="5702" y="298718"/>
                    <a:pt x="0" y="284952"/>
                    <a:pt x="0" y="270599"/>
                  </a:cubicBezTo>
                  <a:lnTo>
                    <a:pt x="0" y="5412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706" tIns="15852" rIns="247706" bIns="15852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Finansējums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76401" y="6067589"/>
            <a:ext cx="8762999" cy="595486"/>
            <a:chOff x="152400" y="6067589"/>
            <a:chExt cx="8762999" cy="595486"/>
          </a:xfrm>
        </p:grpSpPr>
        <p:sp>
          <p:nvSpPr>
            <p:cNvPr id="18" name="Freeform 17"/>
            <p:cNvSpPr/>
            <p:nvPr/>
          </p:nvSpPr>
          <p:spPr>
            <a:xfrm>
              <a:off x="152400" y="6229950"/>
              <a:ext cx="8762999" cy="433125"/>
            </a:xfrm>
            <a:custGeom>
              <a:avLst/>
              <a:gdLst>
                <a:gd name="connsiteX0" fmla="*/ 0 w 8762999"/>
                <a:gd name="connsiteY0" fmla="*/ 0 h 433125"/>
                <a:gd name="connsiteX1" fmla="*/ 8762999 w 8762999"/>
                <a:gd name="connsiteY1" fmla="*/ 0 h 433125"/>
                <a:gd name="connsiteX2" fmla="*/ 8762999 w 8762999"/>
                <a:gd name="connsiteY2" fmla="*/ 433125 h 433125"/>
                <a:gd name="connsiteX3" fmla="*/ 0 w 8762999"/>
                <a:gd name="connsiteY3" fmla="*/ 433125 h 433125"/>
                <a:gd name="connsiteX4" fmla="*/ 0 w 8762999"/>
                <a:gd name="connsiteY4" fmla="*/ 0 h 433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2999" h="433125">
                  <a:moveTo>
                    <a:pt x="0" y="0"/>
                  </a:moveTo>
                  <a:lnTo>
                    <a:pt x="8762999" y="0"/>
                  </a:lnTo>
                  <a:lnTo>
                    <a:pt x="8762999" y="433125"/>
                  </a:lnTo>
                  <a:lnTo>
                    <a:pt x="0" y="433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0106" tIns="180000" rIns="360000" bIns="3600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lv-LV" sz="1600" dirty="0">
                  <a:latin typeface="Cambria" pitchFamily="18" charset="0"/>
                </a:rPr>
                <a:t>Ierobežot</a:t>
              </a:r>
              <a:r>
                <a:rPr lang="en-GB" sz="1600" dirty="0">
                  <a:latin typeface="Cambria" pitchFamily="18" charset="0"/>
                </a:rPr>
                <a:t>a</a:t>
              </a:r>
              <a:r>
                <a:rPr lang="lv-LV" sz="1600" dirty="0">
                  <a:latin typeface="Cambria" pitchFamily="18" charset="0"/>
                </a:rPr>
                <a:t> projektu iesnieguma atlase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90550" y="6067589"/>
              <a:ext cx="6134100" cy="324720"/>
            </a:xfrm>
            <a:custGeom>
              <a:avLst/>
              <a:gdLst>
                <a:gd name="connsiteX0" fmla="*/ 0 w 6134100"/>
                <a:gd name="connsiteY0" fmla="*/ 54121 h 324720"/>
                <a:gd name="connsiteX1" fmla="*/ 15852 w 6134100"/>
                <a:gd name="connsiteY1" fmla="*/ 15852 h 324720"/>
                <a:gd name="connsiteX2" fmla="*/ 54121 w 6134100"/>
                <a:gd name="connsiteY2" fmla="*/ 0 h 324720"/>
                <a:gd name="connsiteX3" fmla="*/ 6079979 w 6134100"/>
                <a:gd name="connsiteY3" fmla="*/ 0 h 324720"/>
                <a:gd name="connsiteX4" fmla="*/ 6118248 w 6134100"/>
                <a:gd name="connsiteY4" fmla="*/ 15852 h 324720"/>
                <a:gd name="connsiteX5" fmla="*/ 6134100 w 6134100"/>
                <a:gd name="connsiteY5" fmla="*/ 54121 h 324720"/>
                <a:gd name="connsiteX6" fmla="*/ 6134100 w 6134100"/>
                <a:gd name="connsiteY6" fmla="*/ 270599 h 324720"/>
                <a:gd name="connsiteX7" fmla="*/ 6118248 w 6134100"/>
                <a:gd name="connsiteY7" fmla="*/ 308868 h 324720"/>
                <a:gd name="connsiteX8" fmla="*/ 6079979 w 6134100"/>
                <a:gd name="connsiteY8" fmla="*/ 324720 h 324720"/>
                <a:gd name="connsiteX9" fmla="*/ 54121 w 6134100"/>
                <a:gd name="connsiteY9" fmla="*/ 324720 h 324720"/>
                <a:gd name="connsiteX10" fmla="*/ 15852 w 6134100"/>
                <a:gd name="connsiteY10" fmla="*/ 308868 h 324720"/>
                <a:gd name="connsiteX11" fmla="*/ 0 w 6134100"/>
                <a:gd name="connsiteY11" fmla="*/ 270599 h 324720"/>
                <a:gd name="connsiteX12" fmla="*/ 0 w 6134100"/>
                <a:gd name="connsiteY12" fmla="*/ 54121 h 32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34100" h="324720">
                  <a:moveTo>
                    <a:pt x="0" y="54121"/>
                  </a:moveTo>
                  <a:cubicBezTo>
                    <a:pt x="0" y="39767"/>
                    <a:pt x="5702" y="26001"/>
                    <a:pt x="15852" y="15852"/>
                  </a:cubicBezTo>
                  <a:cubicBezTo>
                    <a:pt x="26002" y="5702"/>
                    <a:pt x="39768" y="0"/>
                    <a:pt x="54121" y="0"/>
                  </a:cubicBezTo>
                  <a:lnTo>
                    <a:pt x="6079979" y="0"/>
                  </a:lnTo>
                  <a:cubicBezTo>
                    <a:pt x="6094333" y="0"/>
                    <a:pt x="6108099" y="5702"/>
                    <a:pt x="6118248" y="15852"/>
                  </a:cubicBezTo>
                  <a:cubicBezTo>
                    <a:pt x="6128398" y="26002"/>
                    <a:pt x="6134100" y="39768"/>
                    <a:pt x="6134100" y="54121"/>
                  </a:cubicBezTo>
                  <a:lnTo>
                    <a:pt x="6134100" y="270599"/>
                  </a:lnTo>
                  <a:cubicBezTo>
                    <a:pt x="6134100" y="284953"/>
                    <a:pt x="6128398" y="298719"/>
                    <a:pt x="6118248" y="308868"/>
                  </a:cubicBezTo>
                  <a:cubicBezTo>
                    <a:pt x="6108098" y="319018"/>
                    <a:pt x="6094332" y="324720"/>
                    <a:pt x="6079979" y="324720"/>
                  </a:cubicBezTo>
                  <a:lnTo>
                    <a:pt x="54121" y="324720"/>
                  </a:lnTo>
                  <a:cubicBezTo>
                    <a:pt x="39767" y="324720"/>
                    <a:pt x="26001" y="319018"/>
                    <a:pt x="15852" y="308868"/>
                  </a:cubicBezTo>
                  <a:cubicBezTo>
                    <a:pt x="5702" y="298718"/>
                    <a:pt x="0" y="284952"/>
                    <a:pt x="0" y="270599"/>
                  </a:cubicBezTo>
                  <a:lnTo>
                    <a:pt x="0" y="5412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706" tIns="15852" rIns="247706" bIns="15852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Atlases veids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3957" tIns="46979" rIns="93957" bIns="46979" rtlCol="0" anchor="ctr">
            <a:noAutofit/>
          </a:bodyPr>
          <a:lstStyle/>
          <a:p>
            <a:pPr lvl="0"/>
            <a:r>
              <a:rPr lang="lv-LV" sz="2400" dirty="0">
                <a:cs typeface="Times New Roman" pitchFamily="18" charset="0"/>
              </a:rPr>
              <a:t>Informācija par pasākumu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lv-LV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98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Kopsavilkums par progresu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367715"/>
              </p:ext>
            </p:extLst>
          </p:nvPr>
        </p:nvGraphicFramePr>
        <p:xfrm>
          <a:off x="546408" y="2300617"/>
          <a:ext cx="10838988" cy="316348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538548">
                  <a:extLst>
                    <a:ext uri="{9D8B030D-6E8A-4147-A177-3AD203B41FA5}">
                      <a16:colId xmlns:a16="http://schemas.microsoft.com/office/drawing/2014/main" val="4107527911"/>
                    </a:ext>
                  </a:extLst>
                </a:gridCol>
                <a:gridCol w="1318544">
                  <a:extLst>
                    <a:ext uri="{9D8B030D-6E8A-4147-A177-3AD203B41FA5}">
                      <a16:colId xmlns:a16="http://schemas.microsoft.com/office/drawing/2014/main" val="1934214755"/>
                    </a:ext>
                  </a:extLst>
                </a:gridCol>
                <a:gridCol w="1660632">
                  <a:extLst>
                    <a:ext uri="{9D8B030D-6E8A-4147-A177-3AD203B41FA5}">
                      <a16:colId xmlns:a16="http://schemas.microsoft.com/office/drawing/2014/main" val="812544046"/>
                    </a:ext>
                  </a:extLst>
                </a:gridCol>
                <a:gridCol w="1660632">
                  <a:extLst>
                    <a:ext uri="{9D8B030D-6E8A-4147-A177-3AD203B41FA5}">
                      <a16:colId xmlns:a16="http://schemas.microsoft.com/office/drawing/2014/main" val="1020764"/>
                    </a:ext>
                  </a:extLst>
                </a:gridCol>
                <a:gridCol w="1660632">
                  <a:extLst>
                    <a:ext uri="{9D8B030D-6E8A-4147-A177-3AD203B41FA5}">
                      <a16:colId xmlns:a16="http://schemas.microsoft.com/office/drawing/2014/main" val="1623188678"/>
                    </a:ext>
                  </a:extLst>
                </a:gridCol>
              </a:tblGrid>
              <a:tr h="123763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Projekta iesniedzējs - </a:t>
                      </a:r>
                      <a:b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Iestāde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Projekts Kods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Projekts sākuma datums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Projekts beigu datums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Projekta kopējais finansējums 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9859020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Kopā</a:t>
                      </a:r>
                      <a:r>
                        <a:rPr lang="lv-LV" sz="1800" u="none" strike="noStrike" baseline="0" dirty="0">
                          <a:effectLst/>
                          <a:latin typeface="Cambria" panose="02040503050406030204" pitchFamily="18" charset="0"/>
                        </a:rPr>
                        <a:t> Iesniegti projekti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106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20.12.2016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31.12.2019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19 131 860.45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4894524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Noslēgtie līgums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97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18 546 686.90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037217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tai skaitā SPKC projekts</a:t>
                      </a:r>
                      <a:endParaRPr lang="lv-LV" sz="1800" b="0" i="1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lv-LV" sz="1800" b="0" i="1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1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429 757.00</a:t>
                      </a:r>
                      <a:endParaRPr lang="lv-LV" sz="1800" b="0" i="1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8720205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Atsaukts, Pārtraukts vai Noraidīts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 dirty="0">
                          <a:effectLst/>
                          <a:latin typeface="Cambria" panose="02040503050406030204" pitchFamily="18" charset="0"/>
                        </a:rPr>
                        <a:t>585 173.55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001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23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MK 310 grozījumi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cap="all" dirty="0"/>
              <a:t>Tehniskie un nebūtiskie precizējumi:</a:t>
            </a:r>
          </a:p>
          <a:p>
            <a:pPr lvl="1"/>
            <a:r>
              <a:rPr lang="lv-LV" dirty="0"/>
              <a:t>Noteiktas prioritārās jomas, kas iepriekš tika noteiktas vērtēšanas kritērijos</a:t>
            </a:r>
          </a:p>
          <a:p>
            <a:pPr lvl="1"/>
            <a:r>
              <a:rPr lang="lv-LV" dirty="0"/>
              <a:t>Atrunāta iespēja piesaistīt personālu uz uzņēmuma līguma pamata</a:t>
            </a:r>
          </a:p>
          <a:p>
            <a:pPr lvl="1"/>
            <a:r>
              <a:rPr lang="lv-LV" dirty="0"/>
              <a:t>Atrunāts regulējums individuāli sasniedzamo rādītāju aprēķinam</a:t>
            </a:r>
          </a:p>
          <a:p>
            <a:pPr lvl="1"/>
            <a:r>
              <a:rPr lang="lv-LV" dirty="0"/>
              <a:t>Precizēts, ka atbildīgā iestāde tikai novēro projektu vērtēšanu, savukārt 9.2.4.1.pasākuma saņēmējs iesaistīsies 9.2.4.2.pasākuma projektu vērtēšanā</a:t>
            </a:r>
          </a:p>
          <a:p>
            <a:pPr lvl="1"/>
            <a:r>
              <a:rPr lang="lv-LV" dirty="0"/>
              <a:t>Precizēta Lielā plānā aktualizācijas kārtība</a:t>
            </a:r>
          </a:p>
          <a:p>
            <a:pPr lvl="1"/>
            <a:r>
              <a:rPr lang="lv-LV" dirty="0"/>
              <a:t>Precizēta </a:t>
            </a:r>
            <a:r>
              <a:rPr lang="lv-LV" dirty="0" err="1"/>
              <a:t>starpsektorālās</a:t>
            </a:r>
            <a:r>
              <a:rPr lang="lv-LV" dirty="0"/>
              <a:t> sadarbības komisijas darbības kārtība</a:t>
            </a:r>
          </a:p>
          <a:p>
            <a:r>
              <a:rPr lang="lv-LV" b="1" cap="all" dirty="0"/>
              <a:t>9.2.4.1.pasākumā:</a:t>
            </a:r>
          </a:p>
          <a:p>
            <a:pPr lvl="1"/>
            <a:r>
              <a:rPr lang="lv-LV" dirty="0"/>
              <a:t>Pārgrupētas personāla izmaksas pa atbalstāmajām darbībām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9695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MK 310 grozījumi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b="1" cap="all" dirty="0"/>
              <a:t>9.2.4.2.pasākumā:</a:t>
            </a:r>
          </a:p>
          <a:p>
            <a:pPr lvl="1"/>
            <a:r>
              <a:rPr lang="lv-LV" dirty="0"/>
              <a:t>Paredzēta iespēja pašvaldību iestādēm iesniegt un realizēt projektu</a:t>
            </a:r>
          </a:p>
          <a:p>
            <a:pPr lvl="1"/>
            <a:r>
              <a:rPr lang="lv-LV" dirty="0"/>
              <a:t>Pagarināts maksimālais pasākumu īstenošanas termiņš līdz 36 mēnešiem</a:t>
            </a:r>
          </a:p>
          <a:p>
            <a:pPr lvl="1"/>
            <a:r>
              <a:rPr lang="lv-LV" dirty="0"/>
              <a:t>Palielinātās izmaksas SPKC projektam atbilstoši ERAF principiem</a:t>
            </a:r>
          </a:p>
          <a:p>
            <a:pPr lvl="1"/>
            <a:r>
              <a:rPr lang="lv-LV" dirty="0"/>
              <a:t>Palielinātās īstenošanas izmaksas no 2% līdz 5%</a:t>
            </a:r>
          </a:p>
          <a:p>
            <a:pPr lvl="1"/>
            <a:r>
              <a:rPr lang="lv-LV" dirty="0"/>
              <a:t>Precizēts, ka veselības veicināšanai jānovirza 80% no pasākumu finansējuma, neieskaitot administrēšanas, īstenošanas un publicitātes izmaksas;</a:t>
            </a:r>
          </a:p>
          <a:p>
            <a:pPr lvl="1"/>
            <a:r>
              <a:rPr lang="lv-LV" dirty="0"/>
              <a:t>Svītrots regulējums attiecībā uz gada plāniem un finansējuma nepiešķiršanu</a:t>
            </a:r>
          </a:p>
          <a:p>
            <a:pPr lvl="1"/>
            <a:r>
              <a:rPr lang="lv-LV" dirty="0"/>
              <a:t>Paredzēts, ka SPKC īsteno projektu arī par visām pašvaldībām, kas neīsteno atsevišķu projektu</a:t>
            </a:r>
          </a:p>
          <a:p>
            <a:pPr lvl="1"/>
            <a:r>
              <a:rPr lang="lv-LV" dirty="0"/>
              <a:t>Paredzēta iespēja samazināt sasniedzamos rādītājus proporcionāli finansējuma samazinājumam</a:t>
            </a:r>
          </a:p>
          <a:p>
            <a:r>
              <a:rPr lang="lv-LV" b="1" cap="all" dirty="0"/>
              <a:t>Citi būtiskie grozījumi:</a:t>
            </a:r>
          </a:p>
          <a:p>
            <a:pPr lvl="1"/>
            <a:r>
              <a:rPr lang="lv-LV" dirty="0"/>
              <a:t>Precizēti datu par dalībniekiem savākšanas nosacījumi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4197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SPKC projekts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lv-LV" b="1" dirty="0"/>
              <a:t>Projekta īstenošanas laiks:</a:t>
            </a:r>
            <a:r>
              <a:rPr lang="lv-LV" dirty="0"/>
              <a:t> 2017. gada 25.aprīlis – 2019. gada 31.decembris.</a:t>
            </a:r>
          </a:p>
          <a:p>
            <a:pPr lvl="0"/>
            <a:r>
              <a:rPr lang="lv-LV" b="1" dirty="0"/>
              <a:t>Kopējais finansējums:</a:t>
            </a:r>
            <a:r>
              <a:rPr lang="lv-LV" dirty="0"/>
              <a:t> 429 757,00 EUR. </a:t>
            </a:r>
          </a:p>
          <a:p>
            <a:pPr lvl="0"/>
            <a:r>
              <a:rPr lang="lv-LV" b="1" dirty="0"/>
              <a:t>Projektā iesaistītās pašvaldības:</a:t>
            </a:r>
            <a:r>
              <a:rPr lang="lv-LV" dirty="0"/>
              <a:t> </a:t>
            </a:r>
          </a:p>
          <a:p>
            <a:pPr lvl="1"/>
            <a:r>
              <a:rPr lang="lv-LV" b="1" dirty="0"/>
              <a:t>Nav NVPT 7:</a:t>
            </a:r>
            <a:r>
              <a:rPr lang="lv-LV" dirty="0"/>
              <a:t> Viļāni, Vaiņode, Līgatne, Ikšķile, Durbe, Inčukalns, Babīte</a:t>
            </a:r>
          </a:p>
          <a:p>
            <a:pPr lvl="1"/>
            <a:r>
              <a:rPr lang="lv-LV" b="1" dirty="0"/>
              <a:t>NVPT biedri 7:</a:t>
            </a:r>
            <a:r>
              <a:rPr lang="lv-LV" dirty="0"/>
              <a:t> Tērvete, Pārgauja, Priekuļi, Mērsrags, Garkalne, Lubāna, Ērgļi</a:t>
            </a:r>
          </a:p>
          <a:p>
            <a:pPr lvl="0"/>
            <a:r>
              <a:rPr lang="lv-LV" b="1" dirty="0"/>
              <a:t>Rezultatīvie rādītāji: </a:t>
            </a:r>
            <a:r>
              <a:rPr lang="lv-LV" dirty="0"/>
              <a:t>Unikālo dalībnieku skaits pasākumos – vismaz 11784 iedzīvotāji.</a:t>
            </a:r>
          </a:p>
          <a:p>
            <a:pPr lvl="0"/>
            <a:r>
              <a:rPr lang="lv-LV" b="1" dirty="0"/>
              <a:t>Sadarbība ar pašvaldībām: </a:t>
            </a:r>
            <a:endParaRPr lang="lv-LV" dirty="0"/>
          </a:p>
          <a:p>
            <a:pPr lvl="1"/>
            <a:r>
              <a:rPr lang="lv-LV" dirty="0"/>
              <a:t>2017.gada 23.maijā tika organizēts seminārs pašvaldībām par projekta īstenošanu.</a:t>
            </a:r>
          </a:p>
          <a:p>
            <a:pPr lvl="1"/>
            <a:r>
              <a:rPr lang="lv-LV" dirty="0"/>
              <a:t>Pašvaldības tiek iesaistītas caur SPKC un iepirkumu līgumu izpildītājiem pasākumu organizēšanas vietas nodrošināšanai un pasākumu saturiskajā izvēlē.</a:t>
            </a:r>
          </a:p>
          <a:p>
            <a:pPr lvl="1"/>
            <a:r>
              <a:rPr lang="lv-LV" dirty="0"/>
              <a:t>Kontaktpersonas deleģēšana no katras pašvaldības.</a:t>
            </a:r>
          </a:p>
          <a:p>
            <a:pPr lvl="1"/>
            <a:r>
              <a:rPr lang="lv-LV" dirty="0"/>
              <a:t>Palīdzība vietējo NVO, skolu, sociālo centru u.c. uzrunāšanā.</a:t>
            </a:r>
          </a:p>
          <a:p>
            <a:pPr lvl="1"/>
            <a:r>
              <a:rPr lang="lv-LV" dirty="0"/>
              <a:t>Informācijas izvietošana pašvaldību mājas lapās.</a:t>
            </a:r>
          </a:p>
          <a:p>
            <a:pPr lvl="1"/>
            <a:r>
              <a:rPr lang="lv-LV" dirty="0" err="1"/>
              <a:t>Roll-up</a:t>
            </a:r>
            <a:r>
              <a:rPr lang="lv-LV" dirty="0"/>
              <a:t> stendu izvietošana pašvaldības telpās par projekta īstenošanu.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9940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SPKC projekts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lv-LV" b="1" dirty="0"/>
              <a:t>Projekta galvenās darbības </a:t>
            </a:r>
            <a:r>
              <a:rPr lang="lv-LV" dirty="0"/>
              <a:t>(pasākumi tiek plānoti vienmērīgi 2017., 2018., 2019.gadā)</a:t>
            </a:r>
            <a:r>
              <a:rPr lang="lv-LV" b="1" dirty="0"/>
              <a:t>: </a:t>
            </a:r>
            <a:endParaRPr lang="lv-LV" sz="1800" dirty="0"/>
          </a:p>
          <a:p>
            <a:pPr lvl="1"/>
            <a:r>
              <a:rPr lang="lv-LV" b="1" dirty="0"/>
              <a:t>Slimību profilakses pasākumi </a:t>
            </a:r>
            <a:r>
              <a:rPr lang="lv-LV" dirty="0"/>
              <a:t>-  46 856 EUR;</a:t>
            </a:r>
            <a:endParaRPr lang="lv-LV" sz="1800" dirty="0"/>
          </a:p>
          <a:p>
            <a:pPr lvl="2"/>
            <a:r>
              <a:rPr lang="lv-LV" dirty="0"/>
              <a:t>Nodarbību cikls “Veselības grupa”,</a:t>
            </a:r>
            <a:r>
              <a:rPr lang="lv-LV" sz="1800" dirty="0"/>
              <a:t> </a:t>
            </a:r>
            <a:r>
              <a:rPr lang="lv-LV" dirty="0"/>
              <a:t>ietverot arī mērījumu veikšanu</a:t>
            </a:r>
            <a:endParaRPr lang="lv-LV" sz="1800" dirty="0"/>
          </a:p>
          <a:p>
            <a:pPr lvl="1"/>
            <a:r>
              <a:rPr lang="lv-LV" b="1" dirty="0"/>
              <a:t>Veselības veicināšanas pasākumi - </a:t>
            </a:r>
            <a:r>
              <a:rPr lang="lv-LV" dirty="0"/>
              <a:t>345 806 EUR.</a:t>
            </a:r>
            <a:endParaRPr lang="lv-LV" sz="1800" dirty="0"/>
          </a:p>
          <a:p>
            <a:pPr lvl="2"/>
            <a:r>
              <a:rPr lang="lv-LV" dirty="0"/>
              <a:t>Rotaļu nodarbības par veselīga uztura pamatprincipiem (5-8 gadu bērniem)</a:t>
            </a:r>
            <a:endParaRPr lang="lv-LV" sz="1800" dirty="0"/>
          </a:p>
          <a:p>
            <a:pPr lvl="2"/>
            <a:r>
              <a:rPr lang="lv-LV" dirty="0"/>
              <a:t>Praktiskas nodarbības par veselīgu ēdienu pagatavošanu</a:t>
            </a:r>
            <a:endParaRPr lang="lv-LV" sz="1800" dirty="0"/>
          </a:p>
          <a:p>
            <a:pPr lvl="2"/>
            <a:r>
              <a:rPr lang="lv-LV" dirty="0"/>
              <a:t>Izglītojošs pasākums “Veselīga uztura olimpiāde” 3. – 4. klašu skolēniem</a:t>
            </a:r>
            <a:endParaRPr lang="lv-LV" sz="1800" dirty="0"/>
          </a:p>
          <a:p>
            <a:pPr lvl="2"/>
            <a:r>
              <a:rPr lang="lv-LV" dirty="0"/>
              <a:t>Vingrošanas un nūjošanas nodarbību cikls senioriem</a:t>
            </a:r>
            <a:endParaRPr lang="lv-LV" sz="1800" dirty="0"/>
          </a:p>
          <a:p>
            <a:pPr lvl="2"/>
            <a:r>
              <a:rPr lang="lv-LV" dirty="0"/>
              <a:t>Nodarbības bērniem muguras muskuļu stiprināšanai</a:t>
            </a:r>
            <a:endParaRPr lang="lv-LV" sz="1800" dirty="0"/>
          </a:p>
          <a:p>
            <a:pPr lvl="2"/>
            <a:r>
              <a:rPr lang="lv-LV" dirty="0"/>
              <a:t>Nodarbību cikls pusaudžiem dažādu fizisko aktivitāšu veidu apguvei</a:t>
            </a:r>
            <a:endParaRPr lang="lv-LV" sz="1800" dirty="0"/>
          </a:p>
          <a:p>
            <a:pPr lvl="2"/>
            <a:r>
              <a:rPr lang="lv-LV" dirty="0"/>
              <a:t>Seminārs bērnu un pusaudžu atkarību izraisošo vielu lietošanas ierobežošanai</a:t>
            </a:r>
            <a:endParaRPr lang="lv-LV" sz="1800" dirty="0"/>
          </a:p>
          <a:p>
            <a:pPr lvl="2"/>
            <a:r>
              <a:rPr lang="lv-LV" dirty="0"/>
              <a:t>Nodarbības pusaudžiem (5.-12.klase) atkarību izraisošo vielu lietošanas sekām</a:t>
            </a:r>
            <a:endParaRPr lang="lv-LV" sz="1800" dirty="0"/>
          </a:p>
          <a:p>
            <a:pPr lvl="2"/>
            <a:r>
              <a:rPr lang="lv-LV" dirty="0"/>
              <a:t>Nodarbību cikls pusaudžiem (7.-9.klase) ņirgāšanās profilaksei</a:t>
            </a:r>
            <a:endParaRPr lang="lv-LV" sz="1800" dirty="0"/>
          </a:p>
          <a:p>
            <a:pPr lvl="2"/>
            <a:r>
              <a:rPr lang="lv-LV" dirty="0"/>
              <a:t>Lekcijas par psihisko veselību un tās veicināšanu</a:t>
            </a:r>
            <a:endParaRPr lang="lv-LV" sz="1800" dirty="0"/>
          </a:p>
          <a:p>
            <a:pPr lvl="2"/>
            <a:r>
              <a:rPr lang="lv-LV" dirty="0"/>
              <a:t>Nodarbību cikls 5. – 7. klašu skolēniem par reproduktīvo veselību</a:t>
            </a:r>
            <a:endParaRPr lang="lv-LV" sz="1800" dirty="0"/>
          </a:p>
          <a:p>
            <a:pPr lvl="1"/>
            <a:r>
              <a:rPr lang="lv-LV" dirty="0"/>
              <a:t>Informatīvo un publicitātes pasākumu izmaksas – 2500 EUR.</a:t>
            </a:r>
            <a:endParaRPr lang="lv-LV" sz="1800" dirty="0"/>
          </a:p>
          <a:p>
            <a:pPr lvl="1"/>
            <a:r>
              <a:rPr lang="lv-LV" dirty="0"/>
              <a:t>Projekta vadības un īstenošanas izmaksas - 30 083 EUR.</a:t>
            </a:r>
            <a:endParaRPr lang="lv-LV" sz="18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942418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14</TotalTime>
  <Words>608</Words>
  <Application>Microsoft Office PowerPoint</Application>
  <PresentationFormat>Widescreen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Wingdings</vt:lpstr>
      <vt:lpstr>Theme2</vt:lpstr>
      <vt:lpstr>SAM 9.2.4. – Veselības veicināšana un slimību profilakse</vt:lpstr>
      <vt:lpstr>Finansējums veselības nozarei</vt:lpstr>
      <vt:lpstr>Veselības veicināšana un slimību profilakse</vt:lpstr>
      <vt:lpstr>Informācija par pasākumu</vt:lpstr>
      <vt:lpstr>Kopsavilkums par progresu</vt:lpstr>
      <vt:lpstr>MK 310 grozījumi [1]</vt:lpstr>
      <vt:lpstr>MK 310 grozījumi [2]</vt:lpstr>
      <vt:lpstr>SPKC projekts [1]</vt:lpstr>
      <vt:lpstr>SPKC projekts [2]</vt:lpstr>
      <vt:lpstr>SPKC projekts [3]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9.2.4. – Veselības veicināšana un slimību profilakse</dc:title>
  <dc:creator>Jevgenijs Blaževičs</dc:creator>
  <cp:lastModifiedBy>Ilze Rudzīte</cp:lastModifiedBy>
  <cp:revision>2</cp:revision>
  <dcterms:created xsi:type="dcterms:W3CDTF">2017-09-06T06:43:41Z</dcterms:created>
  <dcterms:modified xsi:type="dcterms:W3CDTF">2017-09-11T06:06:52Z</dcterms:modified>
</cp:coreProperties>
</file>